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80" r:id="rId3"/>
    <p:sldId id="270" r:id="rId4"/>
    <p:sldId id="275" r:id="rId5"/>
    <p:sldId id="273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16780-6479-F28F-5DEB-31FE891FA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8848771-DFAC-4150-CB34-53C2EB508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3D6C91-A38A-5112-FD2C-61C30972B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C021E5-3E4D-9FEF-44A4-A994E04A1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E70A5-7E44-6D6E-1B4F-C7C715DDF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391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925AE0-ED43-9B18-3CE4-6429612E8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B641B25-F167-92E6-0FB0-C49757EE0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B92365-E6F3-0559-2ABC-E71F50305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962CEE-5712-17AF-47D6-E2930BB59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CA5EF6-5A33-0F80-3202-3DB28962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854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4541F6-B09C-587C-FBC8-A5A5EE1A8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3246BB-866F-4CCC-14B8-A1B564BD4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AA487A-D2B8-FB2D-9A4F-59F25AB38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617015-9968-DCCC-9F74-E659BB85D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F5447C-C194-FF47-2F5C-14D2F74F6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8795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40DBFB-F1D0-22BB-A1A3-DA478611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ACA830-80C2-B8BC-651A-D951BE14A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B9FE36-C64E-6837-CDED-C99BBB942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02AC2F-343C-85E8-3913-534E390C4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A927B9-E4DA-CB79-8681-0A10BF364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852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AD5B0D-A0A5-C63D-D144-34B9A6187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256873-2E21-327E-EBCC-2C4C5E81BA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348C02-8310-C811-0BE5-E0B26D2BF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68440-C9D6-D027-F074-D32E7EE38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872590-E433-EED5-029B-E47CCDAE6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7967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324EEF-ACD1-FFDF-65EE-AB0AAC5F1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A12B05-09A6-2CD2-F53E-4CBEFCA7A5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2786F4-D0EF-BB2F-4A97-583599903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82E673-83F6-A0A9-A50F-0BC934570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C2DA08-D71C-3F9A-24E4-8A72FFD8A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762112-21C6-E834-25E3-E907B1CE3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0986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C6D46-06FF-AE58-EFF4-368A45A1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724A2C-FD4E-D3B7-D80A-76DBBB7E5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0CB8D5-AED4-6171-74A7-BB649AD58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8BA097-E91F-0D05-3636-C61A8ECD7B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DAB517-6859-B5DB-8DFB-00A70E7FBE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FE4EDF-D5E8-752E-6430-3282A114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885574B-F356-96A3-B47D-72CA70131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F0A4504-7E6F-B0D9-E477-B8EBFC662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040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1080ED-0E4F-16D5-EC06-6F6F100B3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EDD276C-D7B6-FC4B-F610-D5D51D42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1ADF2E-0F4B-C1D6-F400-46DB91E0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BF6A4AD-6F2D-C2FC-A311-EF50B80D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367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461EBA-7840-C207-8B88-886897C09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FF80529-9247-0BC6-688B-6D279BBE2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EE13F10-6B6C-7D99-0D9D-5499EB225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5796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4E111-1FCB-A763-19CA-85C10DDD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A25E98-67CB-BEE8-0CA7-3029CFF97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C173B3-FE77-B84C-472E-3E5F14446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FDD2DA8-0937-8697-6070-ED59619E8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89A765-A6DA-168A-C51D-027B8A92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78DA32-A0BE-FAA6-0CCF-AF52E9A0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944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45C46-5C3F-CADF-3543-804EE6D58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5E4051B-07CA-8DAF-CBAC-335CC9E7F6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961180-3C12-140A-CD5A-7E72DFE385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46E07A-E09B-9B12-6813-167AC08E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07748C-665C-5535-D493-B1CA045C5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3ACFAB-1FE1-CFF4-9A7D-C2E40882B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7118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E1C0363-668B-1310-6CA9-DEEA92843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612211-77FB-132F-D06D-FC6CE6047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424318-EF5A-9C0B-98E5-B8091D623F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13B2-A747-44D7-8E2F-466329C0A5A5}" type="datetimeFigureOut">
              <a:rPr lang="es-CO" smtClean="0"/>
              <a:t>17/03/2025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4ACD94-A7E2-3CCA-4EC2-26FAB8FD16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9DE82B-2D46-58EA-E0B9-C7727B04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968AE-7442-4D4C-896D-7683FF2965A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833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09230-E814-C482-3F3D-3E6F7C331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901CFB-084C-EF0D-D07B-DE268B7B31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30B16C25-B078-BD42-8CE2-F63F3C5E928F}"/>
              </a:ext>
            </a:extLst>
          </p:cNvPr>
          <p:cNvSpPr/>
          <p:nvPr/>
        </p:nvSpPr>
        <p:spPr>
          <a:xfrm>
            <a:off x="338328" y="4288536"/>
            <a:ext cx="3584448" cy="841248"/>
          </a:xfrm>
          <a:prstGeom prst="rect">
            <a:avLst/>
          </a:prstGeom>
          <a:solidFill>
            <a:srgbClr val="C888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2CE389-79DA-905C-8963-BD3752B0D396}"/>
              </a:ext>
            </a:extLst>
          </p:cNvPr>
          <p:cNvSpPr txBox="1"/>
          <p:nvPr/>
        </p:nvSpPr>
        <p:spPr>
          <a:xfrm>
            <a:off x="338328" y="4421898"/>
            <a:ext cx="358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+mj-lt"/>
              </a:rPr>
              <a:t>PRESUPUESTO DE INGRESOS Y GASTOS </a:t>
            </a:r>
          </a:p>
        </p:txBody>
      </p:sp>
    </p:spTree>
    <p:extLst>
      <p:ext uri="{BB962C8B-B14F-4D97-AF65-F5344CB8AC3E}">
        <p14:creationId xmlns:p14="http://schemas.microsoft.com/office/powerpoint/2010/main" val="404019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1168FE-2C27-0A37-4792-C36882E03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F1A8ED5-3DF7-7B86-264B-9B086DA17C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10517"/>
              </p:ext>
            </p:extLst>
          </p:nvPr>
        </p:nvGraphicFramePr>
        <p:xfrm>
          <a:off x="109728" y="123576"/>
          <a:ext cx="11850623" cy="6642989"/>
        </p:xfrm>
        <a:graphic>
          <a:graphicData uri="http://schemas.openxmlformats.org/drawingml/2006/table">
            <a:tbl>
              <a:tblPr/>
              <a:tblGrid>
                <a:gridCol w="392177">
                  <a:extLst>
                    <a:ext uri="{9D8B030D-6E8A-4147-A177-3AD203B41FA5}">
                      <a16:colId xmlns:a16="http://schemas.microsoft.com/office/drawing/2014/main" val="197607130"/>
                    </a:ext>
                  </a:extLst>
                </a:gridCol>
                <a:gridCol w="3478457">
                  <a:extLst>
                    <a:ext uri="{9D8B030D-6E8A-4147-A177-3AD203B41FA5}">
                      <a16:colId xmlns:a16="http://schemas.microsoft.com/office/drawing/2014/main" val="2339108792"/>
                    </a:ext>
                  </a:extLst>
                </a:gridCol>
                <a:gridCol w="1841536">
                  <a:extLst>
                    <a:ext uri="{9D8B030D-6E8A-4147-A177-3AD203B41FA5}">
                      <a16:colId xmlns:a16="http://schemas.microsoft.com/office/drawing/2014/main" val="3006223631"/>
                    </a:ext>
                  </a:extLst>
                </a:gridCol>
                <a:gridCol w="1790381">
                  <a:extLst>
                    <a:ext uri="{9D8B030D-6E8A-4147-A177-3AD203B41FA5}">
                      <a16:colId xmlns:a16="http://schemas.microsoft.com/office/drawing/2014/main" val="3657276980"/>
                    </a:ext>
                  </a:extLst>
                </a:gridCol>
                <a:gridCol w="1244743">
                  <a:extLst>
                    <a:ext uri="{9D8B030D-6E8A-4147-A177-3AD203B41FA5}">
                      <a16:colId xmlns:a16="http://schemas.microsoft.com/office/drawing/2014/main" val="1908717348"/>
                    </a:ext>
                  </a:extLst>
                </a:gridCol>
                <a:gridCol w="1563574">
                  <a:extLst>
                    <a:ext uri="{9D8B030D-6E8A-4147-A177-3AD203B41FA5}">
                      <a16:colId xmlns:a16="http://schemas.microsoft.com/office/drawing/2014/main" val="2543550852"/>
                    </a:ext>
                  </a:extLst>
                </a:gridCol>
                <a:gridCol w="1113474">
                  <a:extLst>
                    <a:ext uri="{9D8B030D-6E8A-4147-A177-3AD203B41FA5}">
                      <a16:colId xmlns:a16="http://schemas.microsoft.com/office/drawing/2014/main" val="2431613213"/>
                    </a:ext>
                  </a:extLst>
                </a:gridCol>
                <a:gridCol w="426281">
                  <a:extLst>
                    <a:ext uri="{9D8B030D-6E8A-4147-A177-3AD203B41FA5}">
                      <a16:colId xmlns:a16="http://schemas.microsoft.com/office/drawing/2014/main" val="1953529069"/>
                    </a:ext>
                  </a:extLst>
                </a:gridCol>
              </a:tblGrid>
              <a:tr h="203902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 CENTRO COMERCIAL UNICENTRO VILLAVICENCIO</a:t>
                      </a:r>
                    </a:p>
                  </a:txBody>
                  <a:tcPr marL="64263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69258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MX" sz="1200" b="1" i="0" u="none" strike="noStrike" dirty="0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                  PROYECTO DE PRESUPUESTO AÑO 2025</a:t>
                      </a:r>
                    </a:p>
                  </a:txBody>
                  <a:tcPr marL="64263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44546A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795729"/>
                  </a:ext>
                </a:extLst>
              </a:tr>
              <a:tr h="403346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RUBRO PRESUPUESTAL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% participación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38813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INGRESOS 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57342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INGRESOS DE FUNCIONAMIENTO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6.011.241.162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6.078.560.695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1,12%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67.319.534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61,1%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65018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EXPLOTACIÓN ÁREAS COMUNES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1.769.696.349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2.211.711.786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24,98%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442.015.437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22,2%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75392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 DE ESTACIONAMIENTO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1.369.525.270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1.663.719.328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21,48%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294.194.058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16,7%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4261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INGRESOS TOTALES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9.150.462.781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9.953.991.809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8,78%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803.529.028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24762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040394"/>
                  </a:ext>
                </a:extLst>
              </a:tr>
              <a:tr h="377233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RUBRO PRESUPUESTAL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% participación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04718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    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4032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GASTOS DE PERSONAL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1.960.994.568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2.363.452.138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20,5%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402.457.570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23,7%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997108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HONORARIOS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166.368.364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161.697.414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-2,8%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-4.670.950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1,6%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767730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SEGUROS Y AFILIACIONES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109.878.739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130.478.231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18,7%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20.599.492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1,3%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985317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SERVICIOS VIGILANCIA Y ASEO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1.985.554.518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2.251.176.244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13,4%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265.621.726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22,6%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393365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SERVICIOS PUBLICOS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987.808.030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1.237.349.727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25,3%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249.541.697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12,4%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97703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PROGRAMA SG SST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50.821.132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86.212.677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69,6%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35.391.545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0,9%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629264"/>
                  </a:ext>
                </a:extLst>
              </a:tr>
              <a:tr h="377233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MERCADEO, PUBLICIDAD Y COMUNICACIONES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964.598.197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919.152.261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-4,7%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-45.445.936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9,2%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613808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DECORACIÓN NAVIDEÑA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318.960.000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370.000.000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51.040.000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3,7%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4497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REUNIONES, CONSEJOS, ASAMBLEAS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81.276.336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82.120.546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844.210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25583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OFICINA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80.789.415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57.520.484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-28,8%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-23.268.931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0,6%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805665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OPERACIONES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1.440.858.876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1.620.000.179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12,4%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179.141.303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16,3%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291839"/>
                  </a:ext>
                </a:extLst>
              </a:tr>
              <a:tr h="377233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IMPUESTOS Y PROVISIÓN DE IMPUESTOS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-23.121.253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38.490.980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-266,5%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38.490.980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0,4%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67261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FINANCIEROS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27.791.398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12.711.998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-54,3%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-15.079.400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0,1%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85366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DEPRECIACION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152.558.924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110.998.297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-27,2%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-41.560.627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1,1%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650676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DETERIORO DE CARTERA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495.791.492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100.136.381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-79,8%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-395.655.111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41801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FONDO DE LEY 675/2001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84.931.439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99.539.918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17,2%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14.608.479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179832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GASTOS LEGALES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1.200.775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514574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PROVISIÓN DE IVA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312.954.334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312.954.334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3,1%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46019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8.887.060.950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9.953.991.808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1.045.010.380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100,0%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232482"/>
                  </a:ext>
                </a:extLst>
              </a:tr>
              <a:tr h="188617">
                <a:tc>
                  <a:txBody>
                    <a:bodyPr/>
                    <a:lstStyle/>
                    <a:p>
                      <a:pPr algn="l" fontAlgn="b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263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38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5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B81C-9F3A-30B6-A72D-15AA9DC59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7898520A-78C1-3404-C407-B94F5DA3F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65351"/>
              </p:ext>
            </p:extLst>
          </p:nvPr>
        </p:nvGraphicFramePr>
        <p:xfrm>
          <a:off x="128016" y="137160"/>
          <a:ext cx="11905487" cy="6611118"/>
        </p:xfrm>
        <a:graphic>
          <a:graphicData uri="http://schemas.openxmlformats.org/drawingml/2006/table">
            <a:tbl>
              <a:tblPr/>
              <a:tblGrid>
                <a:gridCol w="4970938">
                  <a:extLst>
                    <a:ext uri="{9D8B030D-6E8A-4147-A177-3AD203B41FA5}">
                      <a16:colId xmlns:a16="http://schemas.microsoft.com/office/drawing/2014/main" val="3071444843"/>
                    </a:ext>
                  </a:extLst>
                </a:gridCol>
                <a:gridCol w="1609806">
                  <a:extLst>
                    <a:ext uri="{9D8B030D-6E8A-4147-A177-3AD203B41FA5}">
                      <a16:colId xmlns:a16="http://schemas.microsoft.com/office/drawing/2014/main" val="3141567852"/>
                    </a:ext>
                  </a:extLst>
                </a:gridCol>
                <a:gridCol w="990650">
                  <a:extLst>
                    <a:ext uri="{9D8B030D-6E8A-4147-A177-3AD203B41FA5}">
                      <a16:colId xmlns:a16="http://schemas.microsoft.com/office/drawing/2014/main" val="2916915981"/>
                    </a:ext>
                  </a:extLst>
                </a:gridCol>
                <a:gridCol w="1609806">
                  <a:extLst>
                    <a:ext uri="{9D8B030D-6E8A-4147-A177-3AD203B41FA5}">
                      <a16:colId xmlns:a16="http://schemas.microsoft.com/office/drawing/2014/main" val="58517522"/>
                    </a:ext>
                  </a:extLst>
                </a:gridCol>
                <a:gridCol w="1202932">
                  <a:extLst>
                    <a:ext uri="{9D8B030D-6E8A-4147-A177-3AD203B41FA5}">
                      <a16:colId xmlns:a16="http://schemas.microsoft.com/office/drawing/2014/main" val="2447182902"/>
                    </a:ext>
                  </a:extLst>
                </a:gridCol>
                <a:gridCol w="1521355">
                  <a:extLst>
                    <a:ext uri="{9D8B030D-6E8A-4147-A177-3AD203B41FA5}">
                      <a16:colId xmlns:a16="http://schemas.microsoft.com/office/drawing/2014/main" val="2077271001"/>
                    </a:ext>
                  </a:extLst>
                </a:gridCol>
              </a:tblGrid>
              <a:tr h="78895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RUBRO PRESUPUESTAL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682184"/>
                  </a:ext>
                </a:extLst>
              </a:tr>
              <a:tr h="4072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INGRESOS 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1600" b="0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368570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EXPENSAS  LOCALES COMERCIALES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5.921.451.458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5.377.730.857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1264593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MODULO DE PUBLICIDAD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1.060.922.072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677489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EXPENSAS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5.921.451.458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6.438.652.929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8,73%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517.201.472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823612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DESCUENTOS PRONTO PAGO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-429.099.446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-515.092.234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20,04%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-85.992.788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562910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EXPENSAS NETO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5.492.352.012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CO" sz="1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5.923.560.695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431.208.683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002705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FINANCIEROS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428.379.190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182%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115.000.000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-73,15%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-313.379.190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898481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OTROS INGRESOS 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90.509.960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905%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40.000.000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-55,81%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-50.509.960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52896"/>
                  </a:ext>
                </a:extLst>
              </a:tr>
              <a:tr h="28843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INGRESOS DE FUNCIONAMIENTO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6.011.241.162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6.078.560.695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1,12%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67.319.534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88582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9111174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BODEGAS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79.305.288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103.652.310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30,70%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24.347.022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3772722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CONCESIONES / STANDS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1.287.969.307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1.544.319.977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19,90%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256.350.670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5922435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CAJAS DE LUZ Y VALLAS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4.261.342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34.367.298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706,49%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30.105.956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653963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OTROS CONCEPTOS DE MERCADEO  Y PUBLICIDAD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238.752.168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319.372.202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33,77%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80.620.034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739658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OTROS INGRESOS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159.408.244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210.000.000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31,74%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50.591.756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495155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EXPLOTACIÓN ÁREAS COMUNES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1.769.696.349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2.211.711.786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24,98%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442.015.437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229361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826811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INGRESOS ESTACIONAMIENTO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1.365.708.359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119%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1.659.519.328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21,51%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293.810.969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853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FINANCIEROS ESTACIONAMIENTO Y O.I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3.816.911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234%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4.200.000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10,04%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383.089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11657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 DE ESTACIONAMIENTO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1.369.525.270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119%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1.663.719.328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21,48%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294.194.058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6479"/>
                  </a:ext>
                </a:extLst>
              </a:tr>
              <a:tr h="254502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55671"/>
                  </a:ext>
                </a:extLst>
              </a:tr>
              <a:tr h="290981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INGRESOS TOTALES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9.150.462.781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9.953.991.809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8,78%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803.529.028 </a:t>
                      </a:r>
                    </a:p>
                  </a:txBody>
                  <a:tcPr marL="10050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87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65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0219F5-33C2-4AD8-C652-7746677DB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1365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CENTRO COMERCIAL UNICENTRO VILLAVICENCIO </a:t>
            </a:r>
            <a:r>
              <a:rPr lang="es-MX" sz="2000" b="1" dirty="0"/>
              <a:t> PROYECTO DE </a:t>
            </a:r>
            <a:br>
              <a:rPr lang="es-MX" sz="2000" b="1" dirty="0"/>
            </a:br>
            <a:r>
              <a:rPr lang="es-MX" sz="2000" b="1" dirty="0"/>
              <a:t>PRESUPUESTO AÑO 2025</a:t>
            </a:r>
            <a:endParaRPr lang="es-CO" sz="2000" b="1" dirty="0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F23ECBB3-E827-916E-8D27-34832C94A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321511"/>
              </p:ext>
            </p:extLst>
          </p:nvPr>
        </p:nvGraphicFramePr>
        <p:xfrm>
          <a:off x="175259" y="740664"/>
          <a:ext cx="11841481" cy="6049104"/>
        </p:xfrm>
        <a:graphic>
          <a:graphicData uri="http://schemas.openxmlformats.org/drawingml/2006/table">
            <a:tbl>
              <a:tblPr/>
              <a:tblGrid>
                <a:gridCol w="4944215">
                  <a:extLst>
                    <a:ext uri="{9D8B030D-6E8A-4147-A177-3AD203B41FA5}">
                      <a16:colId xmlns:a16="http://schemas.microsoft.com/office/drawing/2014/main" val="4130518196"/>
                    </a:ext>
                  </a:extLst>
                </a:gridCol>
                <a:gridCol w="1601152">
                  <a:extLst>
                    <a:ext uri="{9D8B030D-6E8A-4147-A177-3AD203B41FA5}">
                      <a16:colId xmlns:a16="http://schemas.microsoft.com/office/drawing/2014/main" val="150318148"/>
                    </a:ext>
                  </a:extLst>
                </a:gridCol>
                <a:gridCol w="985324">
                  <a:extLst>
                    <a:ext uri="{9D8B030D-6E8A-4147-A177-3AD203B41FA5}">
                      <a16:colId xmlns:a16="http://schemas.microsoft.com/office/drawing/2014/main" val="117853379"/>
                    </a:ext>
                  </a:extLst>
                </a:gridCol>
                <a:gridCol w="1601152">
                  <a:extLst>
                    <a:ext uri="{9D8B030D-6E8A-4147-A177-3AD203B41FA5}">
                      <a16:colId xmlns:a16="http://schemas.microsoft.com/office/drawing/2014/main" val="2553878629"/>
                    </a:ext>
                  </a:extLst>
                </a:gridCol>
                <a:gridCol w="1196464">
                  <a:extLst>
                    <a:ext uri="{9D8B030D-6E8A-4147-A177-3AD203B41FA5}">
                      <a16:colId xmlns:a16="http://schemas.microsoft.com/office/drawing/2014/main" val="3902060873"/>
                    </a:ext>
                  </a:extLst>
                </a:gridCol>
                <a:gridCol w="1513174">
                  <a:extLst>
                    <a:ext uri="{9D8B030D-6E8A-4147-A177-3AD203B41FA5}">
                      <a16:colId xmlns:a16="http://schemas.microsoft.com/office/drawing/2014/main" val="1438122424"/>
                    </a:ext>
                  </a:extLst>
                </a:gridCol>
              </a:tblGrid>
              <a:tr h="5626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</a:t>
                      </a:r>
                    </a:p>
                  </a:txBody>
                  <a:tcPr marL="98894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98894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98894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98894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98894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98894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288095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SALARIO INTEGRAL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190.948.014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222.066.000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16,30%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31.117.986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938995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SUELDOS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925.887.715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1.114.622.838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20,38%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188.735.123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52166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RECARGO NOCTURNO Y FESTIVOS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150.022.521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77%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203.604.000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35,72%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53.581.479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146759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AUXILIO DE TRANSPORTE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69.340.250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100.800.000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45,37%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31.459.750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657151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CESANTIAS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98.017.690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95%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113.670.582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15,97%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15.652.892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741010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INTERESES DE CESANTIAS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10.312.625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13.640.470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32,27%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3.327.845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756762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PRIMA DE SERVICIOS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96.341.296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113.670.582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17,99%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17.329.286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513090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VACACIONES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66.866.848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114%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61.388.041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-8,19%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-5.478.807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823505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APORTE A PENSIONES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148.197.120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172.741.085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16,56%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24.543.965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893596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APORTES ARL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39.247.999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85%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62.339.127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58,83%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23.091.128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288313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APORTES CAJAS DE COMP. FLIAR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49.124.840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95%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57.580.362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17,21%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8.455.522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6446336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APORTES A E.P.S.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15.541.262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97%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17.483.427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12,50%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1.942.165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372882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APORTES I.C.B.F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4.259.000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4.663.386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9,49%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404.386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68196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APORTES SENA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2.839.300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3.108.924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9,50%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269.624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55887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DOTACION A TRABAJADORES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46.750.451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149%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49.295.200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5,44%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2.544.749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97553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TALENTO HUMANO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32.319.522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71%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37.800.000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16,96%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5.480.478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0045307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COMISIONES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14.978.115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128%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14.978.115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097285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GASTOS DE PERSONAL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1.960.994.568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93%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2.363.452.138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20,52%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402.457.570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147216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950359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REVISOR FISCAL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40.554.036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42.910.630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5,81%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2.356.594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6454785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ASESORIA JURIDICA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60.040.548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139%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41.858.600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-30,28%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-18.181.948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28861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ASESORIA CONTABLE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55.733.780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53.398.773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-4,19%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-2.335.007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2029639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OTROS HONORARIOS  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10.040.000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103%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23.529.412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134,36%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13.489.412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76080"/>
                  </a:ext>
                </a:extLst>
              </a:tr>
              <a:tr h="2253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HONORARIOS</a:t>
                      </a:r>
                    </a:p>
                  </a:txBody>
                  <a:tcPr marL="98894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166.368.364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111%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161.697.414</a:t>
                      </a:r>
                    </a:p>
                  </a:txBody>
                  <a:tcPr marL="98894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-2,81%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-4.670.950</a:t>
                      </a:r>
                    </a:p>
                  </a:txBody>
                  <a:tcPr marL="98894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341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35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37DB2701-97A1-D963-C76A-9F106901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072" y="1365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CENTRO COMERCIAL UNICENTRO VILLAVICENCIO </a:t>
            </a:r>
            <a:r>
              <a:rPr lang="es-MX" sz="2000" b="1" dirty="0"/>
              <a:t> PROYECTO DE </a:t>
            </a:r>
            <a:br>
              <a:rPr lang="es-MX" sz="2000" b="1" dirty="0"/>
            </a:br>
            <a:r>
              <a:rPr lang="es-MX" sz="2000" b="1" dirty="0"/>
              <a:t>PRESUPUESTO AÑO 2025</a:t>
            </a:r>
            <a:endParaRPr lang="es-CO" sz="2000" b="1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469E04D-8A3F-C5D2-17F9-FAB0F9C0B1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19260"/>
              </p:ext>
            </p:extLst>
          </p:nvPr>
        </p:nvGraphicFramePr>
        <p:xfrm>
          <a:off x="228600" y="749808"/>
          <a:ext cx="11649456" cy="5912361"/>
        </p:xfrm>
        <a:graphic>
          <a:graphicData uri="http://schemas.openxmlformats.org/drawingml/2006/table">
            <a:tbl>
              <a:tblPr/>
              <a:tblGrid>
                <a:gridCol w="4864038">
                  <a:extLst>
                    <a:ext uri="{9D8B030D-6E8A-4147-A177-3AD203B41FA5}">
                      <a16:colId xmlns:a16="http://schemas.microsoft.com/office/drawing/2014/main" val="566111338"/>
                    </a:ext>
                  </a:extLst>
                </a:gridCol>
                <a:gridCol w="1575186">
                  <a:extLst>
                    <a:ext uri="{9D8B030D-6E8A-4147-A177-3AD203B41FA5}">
                      <a16:colId xmlns:a16="http://schemas.microsoft.com/office/drawing/2014/main" val="2377416157"/>
                    </a:ext>
                  </a:extLst>
                </a:gridCol>
                <a:gridCol w="969345">
                  <a:extLst>
                    <a:ext uri="{9D8B030D-6E8A-4147-A177-3AD203B41FA5}">
                      <a16:colId xmlns:a16="http://schemas.microsoft.com/office/drawing/2014/main" val="697620412"/>
                    </a:ext>
                  </a:extLst>
                </a:gridCol>
                <a:gridCol w="1575186">
                  <a:extLst>
                    <a:ext uri="{9D8B030D-6E8A-4147-A177-3AD203B41FA5}">
                      <a16:colId xmlns:a16="http://schemas.microsoft.com/office/drawing/2014/main" val="2766759185"/>
                    </a:ext>
                  </a:extLst>
                </a:gridCol>
                <a:gridCol w="1177063">
                  <a:extLst>
                    <a:ext uri="{9D8B030D-6E8A-4147-A177-3AD203B41FA5}">
                      <a16:colId xmlns:a16="http://schemas.microsoft.com/office/drawing/2014/main" val="337603438"/>
                    </a:ext>
                  </a:extLst>
                </a:gridCol>
                <a:gridCol w="1488638">
                  <a:extLst>
                    <a:ext uri="{9D8B030D-6E8A-4147-A177-3AD203B41FA5}">
                      <a16:colId xmlns:a16="http://schemas.microsoft.com/office/drawing/2014/main" val="2923556095"/>
                    </a:ext>
                  </a:extLst>
                </a:gridCol>
              </a:tblGrid>
              <a:tr h="81554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11430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067158"/>
                  </a:ext>
                </a:extLst>
              </a:tr>
              <a:tr h="307396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FENALCO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1.935.400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100,0%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2.119.263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9,50%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183.863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569639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ACECOLOMBIA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12.168.000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100,0%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12.804.000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5,23%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636.000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763822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POLIZA DE MANEJO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2.129.620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44,6%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2.229.486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4,69%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99.866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59240"/>
                  </a:ext>
                </a:extLst>
              </a:tr>
              <a:tr h="473194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PÓLIZA DE RESPONSABILIDAD CIVIL ADMNISTRADORES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9.071.702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118,9%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12.632.173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39,25%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3.560.471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568300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SEGUROS AREA COMÚN SOTANO-SEMISOTANO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84.574.017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91,0%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92.262.065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9,09%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7.688.048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77540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LICENCIAS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8.431.244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8.431.244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461800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SEGUROS Y AFILIACIONES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109.878.739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92%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130.478.231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18,75%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20.599.492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28249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545104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VIGILANCIA  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1.183.676.256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94,1%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1.344.560.644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13,59%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160.884.388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550623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ASEO 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801.878.262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101,4%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906.615.600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13,06%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104.737.338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615046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SERVICIOS OUTSOURCING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1.985.554.518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97%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2.251.176.244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13,38%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265.621.726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5936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402941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ENERGÍA ELECTRICA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880.594.130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114,2%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1.107.636.021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25,78%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227.041.891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828136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ACUEDUCTO Y ALCANTARILLADO 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107.213.900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98,7%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129.713.706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20,99%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22.499.806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351834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SERVICIOS PUBLICOS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987.808.030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112%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1.237.349.727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25,26%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249.541.697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090924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310012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PROGRAMA SG SST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50.821.132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86.212.677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69,64%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35.391.545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3459"/>
                  </a:ext>
                </a:extLst>
              </a:tr>
              <a:tr h="26885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PROGRAMA SST</a:t>
                      </a:r>
                    </a:p>
                  </a:txBody>
                  <a:tcPr marL="114300" marR="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50.821.132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106%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86.212.677</a:t>
                      </a:r>
                    </a:p>
                  </a:txBody>
                  <a:tcPr marL="114300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69,64%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35.391.545</a:t>
                      </a:r>
                    </a:p>
                  </a:txBody>
                  <a:tcPr marL="114300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48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766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AC5D1-9EFB-89B3-659E-64A58794EC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E65165B-D670-101A-8B8B-FBBA83E0F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24" y="1365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CENTRO COMERCIAL UNICENTRO VILLAVICENCIO </a:t>
            </a:r>
            <a:r>
              <a:rPr lang="es-MX" sz="2000" b="1" dirty="0"/>
              <a:t> PROYECTO DE </a:t>
            </a:r>
            <a:br>
              <a:rPr lang="es-MX" sz="2000" b="1" dirty="0"/>
            </a:br>
            <a:r>
              <a:rPr lang="es-MX" sz="2000" b="1" dirty="0"/>
              <a:t>PRESUPUESTO AÑO 2025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652E9A4-4961-89E2-D4D6-7B4D8CE8D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072887"/>
              </p:ext>
            </p:extLst>
          </p:nvPr>
        </p:nvGraphicFramePr>
        <p:xfrm>
          <a:off x="237744" y="749808"/>
          <a:ext cx="11585448" cy="6008396"/>
        </p:xfrm>
        <a:graphic>
          <a:graphicData uri="http://schemas.openxmlformats.org/drawingml/2006/table">
            <a:tbl>
              <a:tblPr/>
              <a:tblGrid>
                <a:gridCol w="4837312">
                  <a:extLst>
                    <a:ext uri="{9D8B030D-6E8A-4147-A177-3AD203B41FA5}">
                      <a16:colId xmlns:a16="http://schemas.microsoft.com/office/drawing/2014/main" val="998865854"/>
                    </a:ext>
                  </a:extLst>
                </a:gridCol>
                <a:gridCol w="1566532">
                  <a:extLst>
                    <a:ext uri="{9D8B030D-6E8A-4147-A177-3AD203B41FA5}">
                      <a16:colId xmlns:a16="http://schemas.microsoft.com/office/drawing/2014/main" val="2580912348"/>
                    </a:ext>
                  </a:extLst>
                </a:gridCol>
                <a:gridCol w="964018">
                  <a:extLst>
                    <a:ext uri="{9D8B030D-6E8A-4147-A177-3AD203B41FA5}">
                      <a16:colId xmlns:a16="http://schemas.microsoft.com/office/drawing/2014/main" val="2483766980"/>
                    </a:ext>
                  </a:extLst>
                </a:gridCol>
                <a:gridCol w="1566532">
                  <a:extLst>
                    <a:ext uri="{9D8B030D-6E8A-4147-A177-3AD203B41FA5}">
                      <a16:colId xmlns:a16="http://schemas.microsoft.com/office/drawing/2014/main" val="396075774"/>
                    </a:ext>
                  </a:extLst>
                </a:gridCol>
                <a:gridCol w="1170595">
                  <a:extLst>
                    <a:ext uri="{9D8B030D-6E8A-4147-A177-3AD203B41FA5}">
                      <a16:colId xmlns:a16="http://schemas.microsoft.com/office/drawing/2014/main" val="3590266952"/>
                    </a:ext>
                  </a:extLst>
                </a:gridCol>
                <a:gridCol w="1480459">
                  <a:extLst>
                    <a:ext uri="{9D8B030D-6E8A-4147-A177-3AD203B41FA5}">
                      <a16:colId xmlns:a16="http://schemas.microsoft.com/office/drawing/2014/main" val="3641247289"/>
                    </a:ext>
                  </a:extLst>
                </a:gridCol>
              </a:tblGrid>
              <a:tr h="6754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</a:t>
                      </a:r>
                    </a:p>
                  </a:txBody>
                  <a:tcPr marL="9934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9934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9934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9934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9934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99346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687753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2.49 PUBLICIDAD RADIAL 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20.067.331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17.060.000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-14,99%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-3.007.331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910873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2.50 PRODUCCION Y DISEÑO GRAFICO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31.350.000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31.350.000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47360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2.52 PAUTA REDES SOCIALES +COMPRA FOTOS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11.086.895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25.300.000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128,20%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14.213.105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067964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2,53 PRODUCCION CUÑAS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3.540.000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2.720.000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-23,16%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-820.000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76697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2.54 EXPERIENCIAS DE MERCADEO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511.408.983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122%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475.300.000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-7,06%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-36.108.983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016116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2.55 ACTIVIDADES COMPLEMENTARIAS  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28.740.462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24.482.092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-14,82%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-4.258.370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75558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2.56 PRODUCCION MATERIAL PUBLICITARIO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57.596.229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205%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29.747.899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-48,35%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-27.848.330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64502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2.57 CONCURSOS Y SORTEOS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175.929.615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58%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142.453.781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-19,03%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-33.475.834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7367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2.58 PAGO IMPUESTOS EVENTOS Y PREMIOS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46.641.735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83%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52.624.000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12,83%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5.982.265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438372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2.59 REUNIÓN MENSUAL CON LOCATARIOS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2.673.574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3.025.210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13,15%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351.636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8124528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2.61 SERVICIO SISTEMA DE SONIDO AMBIENTAL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17.235.057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287%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5.311.271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-69,18%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-11.923.786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38882"/>
                  </a:ext>
                </a:extLst>
              </a:tr>
              <a:tr h="414476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2.62 SERVICIO MANTENIMIENTO DIRECTORIOS INTERACTIVOS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11.666.321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-100,00%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-11.666.321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883002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2.63 SERVICIO PLATAFORMA (CRM)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68.331.995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311%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88.303.008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29,23%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19.971.013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206447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2.65 ESCUELA UNICENTRO (zumba.taekwondo)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3.220.000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3.600.000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617218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2.66 PRODUCCION AUDIOVISUAL PARA REDES Y TV 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8.000.000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8.000.000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270589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2.8.SERVICIO LITURGICO-ARREGLOS FLORALES MISA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6.460.000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7.775.000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20,36%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1.315.000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43641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2.37 GASTOS DE VIAJE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408875"/>
                  </a:ext>
                </a:extLst>
              </a:tr>
              <a:tr h="4144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MERCADEO, PUBLICIDAD Y COMUNICACIONES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964.598.197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98%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919.152.261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-4,71%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-45.445.936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353077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9346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1551"/>
                  </a:ext>
                </a:extLst>
              </a:tr>
              <a:tr h="414476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3.1 DECORACION NAVIDEÑA se solicito el iva como descontable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318.960.000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370.000.000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51.040.000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897193"/>
                  </a:ext>
                </a:extLst>
              </a:tr>
              <a:tr h="225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DECORACIÓN NAVIDEÑA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318.960.000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370.000.000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16,00%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51.040.000</a:t>
                      </a:r>
                    </a:p>
                  </a:txBody>
                  <a:tcPr marL="99346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832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1996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2F00A-1376-F625-88C7-8A0D5FCE2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A2EEC26-6FE4-EBEC-543C-8CBA1DBA3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24" y="136525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CENTRO COMERCIAL UNICENTRO VILLAVICENCIO </a:t>
            </a:r>
            <a:r>
              <a:rPr lang="es-MX" sz="2000" b="1" dirty="0"/>
              <a:t> PROYECTO DE </a:t>
            </a:r>
            <a:br>
              <a:rPr lang="es-MX" sz="2000" b="1" dirty="0"/>
            </a:br>
            <a:r>
              <a:rPr lang="es-MX" sz="2000" b="1" dirty="0"/>
              <a:t>PRESUPUESTO AÑO 2025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9B2633C-6C63-55B4-1C98-F1279B7D3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20879"/>
              </p:ext>
            </p:extLst>
          </p:nvPr>
        </p:nvGraphicFramePr>
        <p:xfrm>
          <a:off x="137160" y="201541"/>
          <a:ext cx="11750039" cy="6454918"/>
        </p:xfrm>
        <a:graphic>
          <a:graphicData uri="http://schemas.openxmlformats.org/drawingml/2006/table">
            <a:tbl>
              <a:tblPr/>
              <a:tblGrid>
                <a:gridCol w="4906035">
                  <a:extLst>
                    <a:ext uri="{9D8B030D-6E8A-4147-A177-3AD203B41FA5}">
                      <a16:colId xmlns:a16="http://schemas.microsoft.com/office/drawing/2014/main" val="1804471843"/>
                    </a:ext>
                  </a:extLst>
                </a:gridCol>
                <a:gridCol w="1588786">
                  <a:extLst>
                    <a:ext uri="{9D8B030D-6E8A-4147-A177-3AD203B41FA5}">
                      <a16:colId xmlns:a16="http://schemas.microsoft.com/office/drawing/2014/main" val="1577113386"/>
                    </a:ext>
                  </a:extLst>
                </a:gridCol>
                <a:gridCol w="977716">
                  <a:extLst>
                    <a:ext uri="{9D8B030D-6E8A-4147-A177-3AD203B41FA5}">
                      <a16:colId xmlns:a16="http://schemas.microsoft.com/office/drawing/2014/main" val="2659639562"/>
                    </a:ext>
                  </a:extLst>
                </a:gridCol>
                <a:gridCol w="1588786">
                  <a:extLst>
                    <a:ext uri="{9D8B030D-6E8A-4147-A177-3AD203B41FA5}">
                      <a16:colId xmlns:a16="http://schemas.microsoft.com/office/drawing/2014/main" val="386004183"/>
                    </a:ext>
                  </a:extLst>
                </a:gridCol>
                <a:gridCol w="1187225">
                  <a:extLst>
                    <a:ext uri="{9D8B030D-6E8A-4147-A177-3AD203B41FA5}">
                      <a16:colId xmlns:a16="http://schemas.microsoft.com/office/drawing/2014/main" val="2003876786"/>
                    </a:ext>
                  </a:extLst>
                </a:gridCol>
                <a:gridCol w="1501491">
                  <a:extLst>
                    <a:ext uri="{9D8B030D-6E8A-4147-A177-3AD203B41FA5}">
                      <a16:colId xmlns:a16="http://schemas.microsoft.com/office/drawing/2014/main" val="197227177"/>
                    </a:ext>
                  </a:extLst>
                </a:gridCol>
              </a:tblGrid>
              <a:tr h="591645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</a:t>
                      </a:r>
                    </a:p>
                  </a:txBody>
                  <a:tcPr marL="86222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86222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86222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86222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86222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86222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619169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2.39 GASTOS CONSEJO Y COMITÉS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44.529.980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9.600.000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-78,44%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-34.929.980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815250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GASTOS ASAMBLEA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27.800.000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16316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2.67 ACTIVIDAD FIN DE AÑO LOCATARIOS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27.054.144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87%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28.500.000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5,34%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1.445.856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023190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2.37 GASTOS DE VIAJE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9.692.212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16.220.546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67,36%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6.528.334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723224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REUNIONES, CONSEJOS, ASAMBLEAS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81.276.336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82.120.546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1,04%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-26.955.790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596766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948655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2.38 ELEMENTOS DE ASEO Y CAFETERÍA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8.662.216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157%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5.754.383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-33,57%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-2.907.833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121296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2.40 UTILES PAPELERIA Y FOTOCOPIA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19.016.750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2.398.992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-87,38%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-16.617.758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183509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2.43 TRANSPORTE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3.813.722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3.800.000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-0,36%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-13.722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606775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2.4.TELEFONO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48.087.477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41.769.630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-13,14%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-6.317.847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294020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2.5.CORREO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66.750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49,81%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33.250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85108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2.34 MANTE SILLAS SALA JUNTAS Y ADMON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1.142.500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3.697.479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223,63%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2.554.979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09773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OFICINA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80.789.415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123%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57.520.484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-28,80%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-23.268.931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68344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502680"/>
                  </a:ext>
                </a:extLst>
              </a:tr>
              <a:tr h="3470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 TARJETAS DE PARQUEADERO Y ROLLOS PAPEL TERMICO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4.325.048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4.550.382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5,21%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225.334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529838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1.2. MANTENIMIENTO EQUIPOS AUTOMATIZACIÓN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17.731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42.182.350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237801,70%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42.164.619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629032"/>
                  </a:ext>
                </a:extLst>
              </a:tr>
              <a:tr h="3470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1.3. MANTENIMIENTO SISTEMA DE SEGURIDAD - CCTV -50%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38.940.000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112%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-100,00%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-38.940.000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833907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1.4 .MANT. DE ESCALERAS ELÉCTRICAS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72.022.912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115.293.744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60,08%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43.270.832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871554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1.5. REPUESTOS SISTEMAS  ELECTRICOS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82.045.284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95%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92.312.718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12,51%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10.267.434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745490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1.6. SERVICIOS DE FUMIGACIÓN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37.132.883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105%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39.994.764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7,71%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2.861.881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1179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1.7. MANT. DE PLANTAS ELÉCTRICAS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54.222.514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102%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60.157.089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10,94%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5.934.575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464719"/>
                  </a:ext>
                </a:extLst>
              </a:tr>
              <a:tr h="347099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1.8. CERTIFICIACIÓN Y AJUSTES SISTEMAS DE ELEVACIÓN (30%)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21.382.806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315.818.740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1376,98%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294.435.934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61628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1.12. MANT. SUBESTACIÓN ELÉCTRICA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106.127.513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13.952.895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-86,85%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-92.174.618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428918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1.17.MANTENIMIENTO DE COMPUTADORES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62.363.944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18.339.933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-70,59%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-44.024.011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920058"/>
                  </a:ext>
                </a:extLst>
              </a:tr>
              <a:tr h="197215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1.20.REPUESTOS MAQUINARIA Y EQUIPO 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167.787.562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168.298.810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0,30%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511.248</a:t>
                      </a:r>
                    </a:p>
                  </a:txBody>
                  <a:tcPr marL="86222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640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43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522645-5F9D-23CA-A91F-73E2C232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88753009-497B-2D72-8E6F-6E2A59407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080" y="-73787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CENTRO COMERCIAL UNICENTRO VILLAVICENCIO </a:t>
            </a:r>
            <a:r>
              <a:rPr lang="es-MX" sz="2000" b="1" dirty="0"/>
              <a:t> PROYECTO DE </a:t>
            </a:r>
            <a:br>
              <a:rPr lang="es-MX" sz="2000" b="1" dirty="0"/>
            </a:br>
            <a:r>
              <a:rPr lang="es-MX" sz="2000" b="1" dirty="0"/>
              <a:t>PRESUPUESTO AÑO 2025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44630C4-7446-CD03-9BFC-35FA9CCA4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261810"/>
              </p:ext>
            </p:extLst>
          </p:nvPr>
        </p:nvGraphicFramePr>
        <p:xfrm>
          <a:off x="82296" y="0"/>
          <a:ext cx="12033504" cy="6775705"/>
        </p:xfrm>
        <a:graphic>
          <a:graphicData uri="http://schemas.openxmlformats.org/drawingml/2006/table">
            <a:tbl>
              <a:tblPr/>
              <a:tblGrid>
                <a:gridCol w="5024391">
                  <a:extLst>
                    <a:ext uri="{9D8B030D-6E8A-4147-A177-3AD203B41FA5}">
                      <a16:colId xmlns:a16="http://schemas.microsoft.com/office/drawing/2014/main" val="2928340067"/>
                    </a:ext>
                  </a:extLst>
                </a:gridCol>
                <a:gridCol w="1627116">
                  <a:extLst>
                    <a:ext uri="{9D8B030D-6E8A-4147-A177-3AD203B41FA5}">
                      <a16:colId xmlns:a16="http://schemas.microsoft.com/office/drawing/2014/main" val="879203554"/>
                    </a:ext>
                  </a:extLst>
                </a:gridCol>
                <a:gridCol w="1001300">
                  <a:extLst>
                    <a:ext uri="{9D8B030D-6E8A-4147-A177-3AD203B41FA5}">
                      <a16:colId xmlns:a16="http://schemas.microsoft.com/office/drawing/2014/main" val="3896120847"/>
                    </a:ext>
                  </a:extLst>
                </a:gridCol>
                <a:gridCol w="1627116">
                  <a:extLst>
                    <a:ext uri="{9D8B030D-6E8A-4147-A177-3AD203B41FA5}">
                      <a16:colId xmlns:a16="http://schemas.microsoft.com/office/drawing/2014/main" val="3047429249"/>
                    </a:ext>
                  </a:extLst>
                </a:gridCol>
                <a:gridCol w="1215867">
                  <a:extLst>
                    <a:ext uri="{9D8B030D-6E8A-4147-A177-3AD203B41FA5}">
                      <a16:colId xmlns:a16="http://schemas.microsoft.com/office/drawing/2014/main" val="2198294299"/>
                    </a:ext>
                  </a:extLst>
                </a:gridCol>
                <a:gridCol w="1537714">
                  <a:extLst>
                    <a:ext uri="{9D8B030D-6E8A-4147-A177-3AD203B41FA5}">
                      <a16:colId xmlns:a16="http://schemas.microsoft.com/office/drawing/2014/main" val="2760012997"/>
                    </a:ext>
                  </a:extLst>
                </a:gridCol>
              </a:tblGrid>
              <a:tr h="5058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</a:t>
                      </a:r>
                    </a:p>
                  </a:txBody>
                  <a:tcPr marL="64935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64935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64935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64935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64935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64935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774617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1.21.PINTURA  ESTACIONAMIENTO 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44.130.033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15.454.170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281,37%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-28.675.863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130921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1.22.ADECUACIONES Y REPARACIONES LOCATIVAS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92.546.298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22.119.330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-83,30%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-70.426.968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734451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2.15.MANT.  AIRES ACONDICIONADOS, SIST. BIOCLIMATICO. 34%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29.196.603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29.024.000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-24,24%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-172.603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232065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2.41 COMBUSTIBLES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9.038.394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9.502.567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221,12%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464.173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004216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2.7.JARDINERIA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19.528.900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27.406.941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-51,34%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7.878.041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161735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2.9.SERVICIO DE AMBULANCIA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9.472.500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108%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8.506.985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189,33%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-965.515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314813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2.12. MANT. EQUIPOS DE BOMBEO-CONTRAINCENDIOS -100%-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40.630.739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38.232.067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-79,06%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-2.398.672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74480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2.13. MANT. TUBERIAS,  POZOS EYECTORES -100%-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101.433.295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94.559.080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-62,31%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-6.874.215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938597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2.17.MANT.FACHADA EXT LAVADO REPARAC GARGOLAS 100%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268.113.866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-64,73%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-268.113.866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596404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2.18.MANT.PISOS EXTERNOS IMPERMEABILIZACION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2.896.819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181.398.024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-100,00%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178.501.205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353482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2.21.REPOSICION DE 4 CAMARAS CCTV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94.488.956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94.488.956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391850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2.22.REPARACIONES POR DAÑOS A TERCEROS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5.412.648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5.412.648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44770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2.23.MANT.SISTEMA DETECCION CONTRA INCENDIO 100%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11.850.000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59%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11.950.000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-54,32%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7262280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2.25.REPUESTOS SANITARIOS 100%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27.485.675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106%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18.329.193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-56,52%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-9.156.482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515779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2.30 COMPRA UPS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10.000.000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10.000.000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959411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2.31.MANTENIMIENTO DE CARROS DE CARGA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4.000.000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4.000.000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521948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2.33 MANTENIMIENTO FUENTE EXTERNA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2.685.259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1.300.868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48,96%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-1.384.391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485655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2.44 JABON LIQUIDO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3.434.600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2.944.112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-62,12%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-490.488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97382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2.45 PAPEL HIGIENICO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50.010.979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72%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46.514.800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-94,11%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-3.496.179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204971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2.46 AMBIENTACION Y DESINFECCION DE BAÑOS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44.683.438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104%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44.125.980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4,10%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-557.458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799806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3.20 REPOSICION DE TELEVISORES (2 Z.PROCINAL)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16.806.723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16.806.723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481400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3.22 MANT SOFAS DESCANSO ZC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1.743.706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35%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5.000.000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863,85%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3.256.294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689852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3.26 REPOSICIÒN DE QIP. COMPUTO Y RED DE DATOS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11.092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7.856.982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44977,53%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7.845.890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82564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3.27 AMBIENTACION VERDE CCUV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956349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3.32 AMAESTRAMIENTO DE CHAPAS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13.950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-100,00%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-13.950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1660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3.41 BOLSAS SANITARIOS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2.400.006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77%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2.525.050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-100,00%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125.044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32503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3.42 REPOS. HERRAMIENTA TRABAJO MANT. (ANDAMIOS 2 VECES AL AÑO)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5.999.299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5.999.299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956905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3.48 DIAGNOSTICO Y ANALISIS RIESGO SITEMA DETECCION Y EXTINCION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683176"/>
                  </a:ext>
                </a:extLst>
              </a:tr>
              <a:tr h="29349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3.52 REPARACIONES ESTRUCTURA REJAS ENTRADA VEHICULAR AV 40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13.322.655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13.322.655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199276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1.24.IMPREVISTOS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33.184.527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341%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16.086.204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-59,85%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-17.098.323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602230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MANTENIMIENTO DE SONIDO AMBIENTE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16.232.119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872342"/>
                  </a:ext>
                </a:extLst>
              </a:tr>
              <a:tr h="168616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OPERACIONES 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1.440.858.876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1.620.000.179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12,43%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162.909.184</a:t>
                      </a:r>
                    </a:p>
                  </a:txBody>
                  <a:tcPr marL="64935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70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6509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63AB8-3BEA-7CAD-F082-D2FE8B454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1947FE0-81D1-D272-13C5-BF002041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680"/>
            <a:ext cx="10515600" cy="613283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000" b="1" dirty="0"/>
              <a:t>CENTRO COMERCIAL UNICENTRO VILLAVICENCIO </a:t>
            </a:r>
            <a:r>
              <a:rPr lang="es-MX" sz="2000" b="1" dirty="0"/>
              <a:t> PROYECTO DE </a:t>
            </a:r>
            <a:br>
              <a:rPr lang="es-MX" sz="2000" b="1" dirty="0"/>
            </a:br>
            <a:r>
              <a:rPr lang="es-MX" sz="2000" b="1" dirty="0"/>
              <a:t>PRESUPUESTO AÑO 2025</a:t>
            </a:r>
            <a:endParaRPr lang="es-CO" sz="2000" b="1" dirty="0"/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EE681B1-809C-7CF4-8A67-0E91BAE04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8765483"/>
              </p:ext>
            </p:extLst>
          </p:nvPr>
        </p:nvGraphicFramePr>
        <p:xfrm>
          <a:off x="384048" y="777240"/>
          <a:ext cx="11402569" cy="5974080"/>
        </p:xfrm>
        <a:graphic>
          <a:graphicData uri="http://schemas.openxmlformats.org/drawingml/2006/table">
            <a:tbl>
              <a:tblPr/>
              <a:tblGrid>
                <a:gridCol w="4760953">
                  <a:extLst>
                    <a:ext uri="{9D8B030D-6E8A-4147-A177-3AD203B41FA5}">
                      <a16:colId xmlns:a16="http://schemas.microsoft.com/office/drawing/2014/main" val="2250411679"/>
                    </a:ext>
                  </a:extLst>
                </a:gridCol>
                <a:gridCol w="1541804">
                  <a:extLst>
                    <a:ext uri="{9D8B030D-6E8A-4147-A177-3AD203B41FA5}">
                      <a16:colId xmlns:a16="http://schemas.microsoft.com/office/drawing/2014/main" val="2422375329"/>
                    </a:ext>
                  </a:extLst>
                </a:gridCol>
                <a:gridCol w="948802">
                  <a:extLst>
                    <a:ext uri="{9D8B030D-6E8A-4147-A177-3AD203B41FA5}">
                      <a16:colId xmlns:a16="http://schemas.microsoft.com/office/drawing/2014/main" val="1932857973"/>
                    </a:ext>
                  </a:extLst>
                </a:gridCol>
                <a:gridCol w="1541804">
                  <a:extLst>
                    <a:ext uri="{9D8B030D-6E8A-4147-A177-3AD203B41FA5}">
                      <a16:colId xmlns:a16="http://schemas.microsoft.com/office/drawing/2014/main" val="746030013"/>
                    </a:ext>
                  </a:extLst>
                </a:gridCol>
                <a:gridCol w="1152116">
                  <a:extLst>
                    <a:ext uri="{9D8B030D-6E8A-4147-A177-3AD203B41FA5}">
                      <a16:colId xmlns:a16="http://schemas.microsoft.com/office/drawing/2014/main" val="1120648375"/>
                    </a:ext>
                  </a:extLst>
                </a:gridCol>
                <a:gridCol w="1457090">
                  <a:extLst>
                    <a:ext uri="{9D8B030D-6E8A-4147-A177-3AD203B41FA5}">
                      <a16:colId xmlns:a16="http://schemas.microsoft.com/office/drawing/2014/main" val="4120629611"/>
                    </a:ext>
                  </a:extLst>
                </a:gridCol>
              </a:tblGrid>
              <a:tr h="58246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 dirty="0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GASTOS</a:t>
                      </a:r>
                    </a:p>
                  </a:txBody>
                  <a:tcPr marL="9324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2024</a:t>
                      </a:r>
                    </a:p>
                  </a:txBody>
                  <a:tcPr marL="9324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Real Ejecutado 2025</a:t>
                      </a:r>
                    </a:p>
                  </a:txBody>
                  <a:tcPr marL="9324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Proyecto de presupuesto 2025</a:t>
                      </a:r>
                    </a:p>
                  </a:txBody>
                  <a:tcPr marL="9324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Porcentual </a:t>
                      </a:r>
                    </a:p>
                  </a:txBody>
                  <a:tcPr marL="9324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i="0" u="none" strike="noStrike">
                          <a:solidFill>
                            <a:srgbClr val="0D0D0D"/>
                          </a:solidFill>
                          <a:effectLst/>
                          <a:latin typeface="Gill Sans MT" panose="020B0502020104020203" pitchFamily="34" charset="0"/>
                        </a:rPr>
                        <a:t>Variación absoluta </a:t>
                      </a:r>
                    </a:p>
                  </a:txBody>
                  <a:tcPr marL="93243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567898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3.46 IMPUESTO PREDIAL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518.000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530.000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2,32%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12.000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667591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3.36 IMPUESTO DE RENTA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12.000.000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12.000.001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357688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3.37 IMPUESTO DE INDUSTRIA Y COMERCIO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25.960.980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017787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GASTO IVA TRASLADADO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-45.420.356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-100,00%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45.420.356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171519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IMPUESTO DIFERIDO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-634.166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893361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 IMPUESTO DE INDUSTRIA Y COMERCIO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22.415.270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79%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25.960.980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15,82%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3.545.710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47754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IMPUESTOS Y PROVISIÓN DE IMPUESTOS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FF0000"/>
                          </a:solidFill>
                          <a:effectLst/>
                          <a:latin typeface="Gill Sans MT" panose="020B0502020104020203" pitchFamily="34" charset="0"/>
                        </a:rPr>
                        <a:t>-23.121.253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-41%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38.490.980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-266,47%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61.612.233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64301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0476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3.33 GASTOS BANCARIOS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27.791.398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124%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12.711.998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-54,26%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-15.079.400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305142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GASTOS FINANCIEROS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80437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1.18.GASTOS BANCARIOS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0,00%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563002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FINANCIEROS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27.791.398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124%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12.711.998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-54,26%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-15.079.400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29354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364271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DEPRECIACION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152.558.924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110.998.297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-27,24%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-41.560.627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44252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597180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DETERIORO DE CARTERA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495.791.492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100.136.381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-79,80%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-395.655.111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160961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984229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FONDO DE LEY 675/2001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84.931.439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99.539.918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17,20%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14.608.479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779758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30910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PROVISIÓN DE IVA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312.954.334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458757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8141154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GASTOS LEGALES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1.200.775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026531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 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8633059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GASTOS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8.887.060.950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104%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9.953.991.808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12,01%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1.066.930.858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503553"/>
                  </a:ext>
                </a:extLst>
              </a:tr>
              <a:tr h="194154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INGRESOS TOTALES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9.150.462.781 </a:t>
                      </a:r>
                    </a:p>
                  </a:txBody>
                  <a:tcPr marL="93243" marR="0" marT="0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107%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9.953.991.809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8,78%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803.529.028 </a:t>
                      </a:r>
                    </a:p>
                  </a:txBody>
                  <a:tcPr marL="93243" marR="0" marT="0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179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283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2414</Words>
  <Application>Microsoft Office PowerPoint</Application>
  <PresentationFormat>Panorámica</PresentationFormat>
  <Paragraphs>1289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Gill Sans MT</vt:lpstr>
      <vt:lpstr>Tema de Office</vt:lpstr>
      <vt:lpstr>Presentación de PowerPoint</vt:lpstr>
      <vt:lpstr>Presentación de PowerPoint</vt:lpstr>
      <vt:lpstr>Presentación de PowerPoint</vt:lpstr>
      <vt:lpstr>CENTRO COMERCIAL UNICENTRO VILLAVICENCIO  PROYECTO DE  PRESUPUESTO AÑO 2025</vt:lpstr>
      <vt:lpstr>CENTRO COMERCIAL UNICENTRO VILLAVICENCIO  PROYECTO DE  PRESUPUESTO AÑO 2025</vt:lpstr>
      <vt:lpstr>CENTRO COMERCIAL UNICENTRO VILLAVICENCIO  PROYECTO DE  PRESUPUESTO AÑO 2025</vt:lpstr>
      <vt:lpstr>CENTRO COMERCIAL UNICENTRO VILLAVICENCIO  PROYECTO DE  PRESUPUESTO AÑO 2025</vt:lpstr>
      <vt:lpstr>CENTRO COMERCIAL UNICENTRO VILLAVICENCIO  PROYECTO DE  PRESUPUESTO AÑO 2025</vt:lpstr>
      <vt:lpstr>CENTRO COMERCIAL UNICENTRO VILLAVICENCIO  PROYECTO DE  PRESUPUESTO AÑO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Unicentro Villavicencio</dc:creator>
  <cp:lastModifiedBy>unicentro villavicencio</cp:lastModifiedBy>
  <cp:revision>19</cp:revision>
  <dcterms:created xsi:type="dcterms:W3CDTF">2025-01-07T23:44:36Z</dcterms:created>
  <dcterms:modified xsi:type="dcterms:W3CDTF">2025-03-17T19:56:38Z</dcterms:modified>
</cp:coreProperties>
</file>